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317" r:id="rId58"/>
    <p:sldId id="258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8" autoAdjust="0"/>
    <p:restoredTop sz="94660"/>
  </p:normalViewPr>
  <p:slideViewPr>
    <p:cSldViewPr>
      <p:cViewPr varScale="1">
        <p:scale>
          <a:sx n="84" d="100"/>
          <a:sy n="8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77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791E869-F936-48BD-84DF-7797DD1284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75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6100" y="2109788"/>
            <a:ext cx="4464050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3141663"/>
            <a:ext cx="4535488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5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325" y="115888"/>
            <a:ext cx="1871663" cy="5688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464175" cy="5688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21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82A4-FFED-4E11-B804-E5F2A253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0511E-458F-4BF9-A7BE-D935211B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42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88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4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9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34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3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2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97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6921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hyperlink" Target="http://www.pbs.org/wgbh/pages/frontline/shows/divided/etc/view.html" TargetMode="Externa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ashmovie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55875" y="333375"/>
            <a:ext cx="4075113" cy="720725"/>
          </a:xfrm>
        </p:spPr>
        <p:txBody>
          <a:bodyPr/>
          <a:lstStyle/>
          <a:p>
            <a:r>
              <a:rPr lang="en-US" altLang="en-US" sz="2800" dirty="0">
                <a:latin typeface="Tahoma" pitchFamily="34" charset="0"/>
              </a:rPr>
              <a:t>Appreciating Diversity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1219200"/>
            <a:ext cx="2590800" cy="647700"/>
          </a:xfrm>
        </p:spPr>
        <p:txBody>
          <a:bodyPr/>
          <a:lstStyle/>
          <a:p>
            <a:r>
              <a:rPr lang="en-US" altLang="en-US" sz="2400" dirty="0"/>
              <a:t>Chapter 13</a:t>
            </a:r>
            <a:endParaRPr lang="uk-UA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41910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Electronic Village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33575"/>
            <a:ext cx="5867400" cy="391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676400"/>
            <a:ext cx="49530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Electronic Village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dirty="0"/>
              <a:t>Internet</a:t>
            </a:r>
          </a:p>
          <a:p>
            <a:pPr>
              <a:defRPr/>
            </a:pPr>
            <a:r>
              <a:rPr lang="en-US" dirty="0"/>
              <a:t>Communication satellites</a:t>
            </a:r>
          </a:p>
          <a:p>
            <a:pPr>
              <a:defRPr/>
            </a:pPr>
            <a:r>
              <a:rPr lang="en-US" dirty="0"/>
              <a:t>Cell phones</a:t>
            </a:r>
          </a:p>
          <a:p>
            <a:pPr>
              <a:defRPr/>
            </a:pPr>
            <a:r>
              <a:rPr lang="en-US" dirty="0"/>
              <a:t>Fax machines</a:t>
            </a:r>
          </a:p>
          <a:p>
            <a:pPr>
              <a:defRPr/>
            </a:pPr>
            <a:r>
              <a:rPr lang="en-US" dirty="0"/>
              <a:t>Computers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69551"/>
              </p:ext>
            </p:extLst>
          </p:nvPr>
        </p:nvGraphicFramePr>
        <p:xfrm>
          <a:off x="5562600" y="3048000"/>
          <a:ext cx="3133725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3622895" imgH="3468986" progId="MS_ClipArt_Gallery.2">
                  <p:embed/>
                </p:oleObj>
              </mc:Choice>
              <mc:Fallback>
                <p:oleObj name="Clip" r:id="rId3" imgW="3622895" imgH="3468986" progId="MS_ClipArt_Gallery.2">
                  <p:embed/>
                  <p:pic>
                    <p:nvPicPr>
                      <p:cNvPr id="133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48000"/>
                        <a:ext cx="3133725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80010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Success at school and work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416800" cy="3810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Gain skills in critical thinking.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Have pride in yourself and your culture.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Gain an ability to network and learn from others.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Improve interpersonal skills.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Learn to be flexible and adapt to the situation.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Develop cultural awareness.  </a:t>
            </a:r>
          </a:p>
        </p:txBody>
      </p:sp>
      <p:pic>
        <p:nvPicPr>
          <p:cNvPr id="14340" name="Picture 4" descr="j01986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648200"/>
            <a:ext cx="20574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Video: A Class Divided (Brown Eyes, Blue Eyes)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32787"/>
              </p:ext>
            </p:extLst>
          </p:nvPr>
        </p:nvGraphicFramePr>
        <p:xfrm>
          <a:off x="3429000" y="3276600"/>
          <a:ext cx="16013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3360738" imgH="3284538" progId="MS_ClipArt_Gallery.2">
                  <p:embed/>
                </p:oleObj>
              </mc:Choice>
              <mc:Fallback>
                <p:oleObj name="Clip" r:id="rId3" imgW="3360738" imgH="3284538" progId="MS_ClipArt_Gallery.2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0135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715000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latin typeface="+mj-lt"/>
                <a:hlinkClick r:id="rId5"/>
              </a:rPr>
              <a:t>http://www.pbs.org/wgbh/pages/frontline/shows/divided/etc/view.html</a:t>
            </a:r>
            <a:r>
              <a:rPr lang="en-US" sz="2000" u="sng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Exploring My Culture   </a:t>
            </a:r>
          </a:p>
        </p:txBody>
      </p:sp>
      <p:pic>
        <p:nvPicPr>
          <p:cNvPr id="16387" name="Picture 3" descr="BD104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470150" cy="24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414337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469" y="2819400"/>
            <a:ext cx="7416800" cy="2057400"/>
          </a:xfrm>
        </p:spPr>
        <p:txBody>
          <a:bodyPr/>
          <a:lstStyle/>
          <a:p>
            <a:pPr>
              <a:defRPr/>
            </a:pPr>
            <a:r>
              <a:rPr lang="en-US"/>
              <a:t>A group of people who are perceived to be physically different because of traits such as facial features and color of skin and hair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Ethnicity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416800" cy="34988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A sense of belonging to a particular culture and sharing the group’s beliefs, attitudes, skills, ceremonies and traditions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Descends from a common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group of ancestors usually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from a particular country or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geographic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Ethnocentrism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2736850"/>
          </a:xfrm>
        </p:spPr>
        <p:txBody>
          <a:bodyPr/>
          <a:lstStyle/>
          <a:p>
            <a:pPr>
              <a:defRPr/>
            </a:pPr>
            <a:r>
              <a:rPr lang="en-US" dirty="0"/>
              <a:t>The belief that one’s own ethnic, religious or political group is superior to all others</a:t>
            </a:r>
          </a:p>
          <a:p>
            <a:pPr>
              <a:defRPr/>
            </a:pPr>
            <a:r>
              <a:rPr lang="en-US" dirty="0"/>
              <a:t>An example of ethnocentrism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is the belief that Columbus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discovered the new world.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Culture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416800" cy="3194050"/>
          </a:xfrm>
        </p:spPr>
        <p:txBody>
          <a:bodyPr/>
          <a:lstStyle/>
          <a:p>
            <a:pPr>
              <a:defRPr/>
            </a:pPr>
            <a:r>
              <a:rPr lang="en-US" dirty="0"/>
              <a:t>The behavior, beliefs and values shared by a group of people</a:t>
            </a:r>
          </a:p>
          <a:p>
            <a:pPr>
              <a:defRPr/>
            </a:pPr>
            <a:r>
              <a:rPr lang="en-US" dirty="0"/>
              <a:t>Language, morals and even food preferences</a:t>
            </a:r>
          </a:p>
          <a:p>
            <a:pPr>
              <a:defRPr/>
            </a:pPr>
            <a:r>
              <a:rPr lang="en-US" dirty="0"/>
              <a:t>What we learn from the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people around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diversity?</a:t>
            </a:r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63744"/>
              </p:ext>
            </p:extLst>
          </p:nvPr>
        </p:nvGraphicFramePr>
        <p:xfrm>
          <a:off x="3124200" y="2209800"/>
          <a:ext cx="3292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2809592" imgH="3446352" progId="MS_ClipArt_Gallery.2">
                  <p:embed/>
                </p:oleObj>
              </mc:Choice>
              <mc:Fallback>
                <p:oleObj name="Clip" r:id="rId3" imgW="2809592" imgH="3446352" progId="MS_ClipArt_Gallery.2">
                  <p:embed/>
                  <p:pic>
                    <p:nvPicPr>
                      <p:cNvPr id="409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3292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Gender and Sex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416800" cy="3041650"/>
          </a:xfrm>
        </p:spPr>
        <p:txBody>
          <a:bodyPr/>
          <a:lstStyle/>
          <a:p>
            <a:pPr>
              <a:defRPr/>
            </a:pPr>
            <a:r>
              <a:rPr lang="en-US" dirty="0"/>
              <a:t>Gender refers to the cultural differences that distinguish males from females.</a:t>
            </a:r>
          </a:p>
          <a:p>
            <a:pPr>
              <a:defRPr/>
            </a:pPr>
            <a:r>
              <a:rPr lang="en-US" dirty="0"/>
              <a:t>Different cultures raise men and women to act in specified ways.</a:t>
            </a:r>
          </a:p>
          <a:p>
            <a:pPr>
              <a:defRPr/>
            </a:pPr>
            <a:r>
              <a:rPr lang="en-US" dirty="0"/>
              <a:t>Sex refers to anatomical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/>
              <a:t>    differences.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Sexism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29000"/>
            <a:ext cx="7416800" cy="1898650"/>
          </a:xfrm>
        </p:spPr>
        <p:txBody>
          <a:bodyPr/>
          <a:lstStyle/>
          <a:p>
            <a:pPr>
              <a:defRPr/>
            </a:pPr>
            <a:r>
              <a:rPr lang="en-US"/>
              <a:t>A negative attitude based on sex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Stereotype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416800" cy="2279650"/>
          </a:xfrm>
        </p:spPr>
        <p:txBody>
          <a:bodyPr/>
          <a:lstStyle/>
          <a:p>
            <a:pPr>
              <a:defRPr/>
            </a:pPr>
            <a:r>
              <a:rPr lang="en-US" dirty="0"/>
              <a:t>Based on generalizations</a:t>
            </a:r>
          </a:p>
          <a:p>
            <a:pPr>
              <a:defRPr/>
            </a:pPr>
            <a:r>
              <a:rPr lang="en-US" dirty="0"/>
              <a:t>Can lead to discrimination</a:t>
            </a:r>
          </a:p>
          <a:p>
            <a:pPr>
              <a:defRPr/>
            </a:pPr>
            <a:r>
              <a:rPr lang="en-US" dirty="0"/>
              <a:t>Causes us to view others in limited ways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Exploring Stereotypes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Why do we stereotype?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19400"/>
            <a:ext cx="7416800" cy="3892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It is a fast way to make sense of the world.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We look for patterns to understand the world.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We are often unable or unwilling to find all the information we need.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Stereotypes result from fear of people who are different. 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media promotes stereotypes.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Problems from Stereotypes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416800" cy="3117850"/>
          </a:xfrm>
        </p:spPr>
        <p:txBody>
          <a:bodyPr/>
          <a:lstStyle/>
          <a:p>
            <a:pPr>
              <a:defRPr/>
            </a:pPr>
            <a:r>
              <a:rPr lang="en-US" dirty="0"/>
              <a:t>We do not get to know persons as individuals. </a:t>
            </a:r>
          </a:p>
          <a:p>
            <a:pPr>
              <a:defRPr/>
            </a:pPr>
            <a:r>
              <a:rPr lang="en-US" dirty="0"/>
              <a:t>All members of a culture, ethnic group or gender are not alike.  </a:t>
            </a:r>
          </a:p>
          <a:p>
            <a:pPr>
              <a:defRPr/>
            </a:pPr>
            <a:r>
              <a:rPr lang="en-US" dirty="0"/>
              <a:t>Stereotypes lead to prejudice and discrimination.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Prejudice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4575"/>
            <a:ext cx="7416800" cy="2432050"/>
          </a:xfrm>
        </p:spPr>
        <p:txBody>
          <a:bodyPr/>
          <a:lstStyle/>
          <a:p>
            <a:pPr>
              <a:defRPr/>
            </a:pPr>
            <a:r>
              <a:rPr lang="en-US" dirty="0"/>
              <a:t>It means pre-judgment</a:t>
            </a:r>
          </a:p>
          <a:p>
            <a:pPr>
              <a:defRPr/>
            </a:pPr>
            <a:r>
              <a:rPr lang="en-US" dirty="0"/>
              <a:t>A harmful attitude based on a stereotype </a:t>
            </a:r>
          </a:p>
          <a:p>
            <a:pPr>
              <a:defRPr/>
            </a:pPr>
            <a:r>
              <a:rPr lang="en-US" dirty="0"/>
              <a:t>It results when people are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insecure about their identities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Discrimination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82950"/>
            <a:ext cx="7416800" cy="1898650"/>
          </a:xfrm>
        </p:spPr>
        <p:txBody>
          <a:bodyPr/>
          <a:lstStyle/>
          <a:p>
            <a:pPr>
              <a:defRPr/>
            </a:pPr>
            <a:r>
              <a:rPr lang="en-US" dirty="0"/>
              <a:t>When people are denied opportunities because of their differences </a:t>
            </a:r>
          </a:p>
          <a:p>
            <a:pPr>
              <a:defRPr/>
            </a:pPr>
            <a:r>
              <a:rPr lang="en-US" dirty="0"/>
              <a:t>Prejudice and stereotype are often involved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219200"/>
            <a:ext cx="235585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Racism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416800" cy="4108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When one race or ethnic group holds a negative attitude or perception of another group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It is a prejudice based on race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Scientists accept the fact that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/>
              <a:t>    no race is superior to another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People who believe that their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/>
              <a:t>   race is superior are called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/>
              <a:t>   racists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Cultural Pluralism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416800" cy="1822450"/>
          </a:xfrm>
        </p:spPr>
        <p:txBody>
          <a:bodyPr/>
          <a:lstStyle/>
          <a:p>
            <a:pPr>
              <a:defRPr/>
            </a:pPr>
            <a:r>
              <a:rPr lang="en-US" dirty="0"/>
              <a:t>When each group celebrates the customs and traditions of their culture while participating in the mainstream society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85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We Are All Different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858000" cy="45634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Genocide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68625"/>
            <a:ext cx="7416800" cy="2051050"/>
          </a:xfrm>
        </p:spPr>
        <p:txBody>
          <a:bodyPr/>
          <a:lstStyle/>
          <a:p>
            <a:pPr>
              <a:defRPr/>
            </a:pPr>
            <a:r>
              <a:rPr lang="en-US" dirty="0"/>
              <a:t>The deliberate and systematic destruction of a racial, political, religious or cultural group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72342"/>
            <a:ext cx="3819939" cy="21487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219200"/>
            <a:ext cx="6553200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About 7.2 Billion People in the World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16800" cy="4337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If all were represented by 100 people, we would have:</a:t>
            </a:r>
          </a:p>
          <a:p>
            <a:pPr marL="457200" lvl="1" indent="0">
              <a:buNone/>
              <a:defRPr/>
            </a:pPr>
            <a:r>
              <a:rPr lang="en-US" sz="2800" dirty="0"/>
              <a:t>60 Asians</a:t>
            </a:r>
          </a:p>
          <a:p>
            <a:pPr marL="457200" lvl="1" indent="0">
              <a:buNone/>
              <a:defRPr/>
            </a:pPr>
            <a:r>
              <a:rPr lang="en-US" sz="2800" dirty="0"/>
              <a:t>16 Africans</a:t>
            </a:r>
          </a:p>
          <a:p>
            <a:pPr marL="457200" lvl="1" indent="0">
              <a:buNone/>
              <a:defRPr/>
            </a:pPr>
            <a:r>
              <a:rPr lang="en-US" sz="2800" dirty="0"/>
              <a:t>10 Europeans</a:t>
            </a:r>
          </a:p>
          <a:p>
            <a:pPr marL="457200" lvl="1" indent="0">
              <a:buNone/>
              <a:defRPr/>
            </a:pPr>
            <a:r>
              <a:rPr lang="en-US" sz="2800" dirty="0"/>
              <a:t>9 	Central and South Americans</a:t>
            </a:r>
          </a:p>
          <a:p>
            <a:pPr marL="457200" lvl="1" indent="0">
              <a:buNone/>
              <a:defRPr/>
            </a:pPr>
            <a:r>
              <a:rPr lang="en-US" sz="2800" dirty="0"/>
              <a:t>5 	 North Americans (Canada and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2800" dirty="0"/>
              <a:t>               the U.S.)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If an Extra Terrestrial arrived from another planet, how would they describe the average human?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62400"/>
            <a:ext cx="5002696" cy="26076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371600"/>
            <a:ext cx="39624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Alien Report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77724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average human being is of Asian descent.</a:t>
            </a:r>
          </a:p>
          <a:p>
            <a:pPr>
              <a:defRPr/>
            </a:pPr>
            <a:r>
              <a:rPr lang="en-US" dirty="0"/>
              <a:t>50% of the people of the world suffer from malnutrition.</a:t>
            </a:r>
          </a:p>
          <a:p>
            <a:pPr>
              <a:defRPr/>
            </a:pPr>
            <a:r>
              <a:rPr lang="en-US" dirty="0"/>
              <a:t>80% live in substandard housing.</a:t>
            </a:r>
          </a:p>
          <a:p>
            <a:pPr>
              <a:defRPr/>
            </a:pPr>
            <a:r>
              <a:rPr lang="en-US" dirty="0"/>
              <a:t>There are continuous wars and fighting resulting in much human suffering.  </a:t>
            </a: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28923"/>
              </p:ext>
            </p:extLst>
          </p:nvPr>
        </p:nvGraphicFramePr>
        <p:xfrm>
          <a:off x="6858000" y="4572000"/>
          <a:ext cx="20764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1778508" imgH="1826057" progId="MS_ClipArt_Gallery.2">
                  <p:embed/>
                </p:oleObj>
              </mc:Choice>
              <mc:Fallback>
                <p:oleObj name="Clip" r:id="rId3" imgW="1778508" imgH="1826057" progId="MS_ClipArt_Gallery.2">
                  <p:embed/>
                  <p:pic>
                    <p:nvPicPr>
                      <p:cNvPr id="358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20764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95400"/>
            <a:ext cx="403225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Alien Report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In our representative sample, six people would own half of the wealth of the world.</a:t>
            </a:r>
          </a:p>
          <a:p>
            <a:pPr>
              <a:defRPr/>
            </a:pPr>
            <a:r>
              <a:rPr lang="en-US" dirty="0"/>
              <a:t>These 6 people would include</a:t>
            </a:r>
          </a:p>
          <a:p>
            <a:pPr lvl="1">
              <a:defRPr/>
            </a:pPr>
            <a:r>
              <a:rPr lang="en-US" dirty="0"/>
              <a:t>3 from the U.S.</a:t>
            </a:r>
          </a:p>
          <a:p>
            <a:pPr lvl="1">
              <a:defRPr/>
            </a:pPr>
            <a:r>
              <a:rPr lang="en-US" dirty="0"/>
              <a:t>2 from Japan</a:t>
            </a:r>
          </a:p>
          <a:p>
            <a:pPr lvl="1">
              <a:defRPr/>
            </a:pPr>
            <a:r>
              <a:rPr lang="en-US" dirty="0"/>
              <a:t>1 from Germany  </a:t>
            </a: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04068"/>
              </p:ext>
            </p:extLst>
          </p:nvPr>
        </p:nvGraphicFramePr>
        <p:xfrm>
          <a:off x="6248400" y="4267200"/>
          <a:ext cx="20764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1778508" imgH="1826057" progId="MS_ClipArt_Gallery.2">
                  <p:embed/>
                </p:oleObj>
              </mc:Choice>
              <mc:Fallback>
                <p:oleObj name="Clip" r:id="rId3" imgW="1778508" imgH="1826057" progId="MS_ClipArt_Gallery.2">
                  <p:embed/>
                  <p:pic>
                    <p:nvPicPr>
                      <p:cNvPr id="368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0764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Human Genome Project shows we are all alike inside.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3905475" cy="26789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295400"/>
            <a:ext cx="639445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Human Genome Project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3346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Human beings are 99.9 % identical.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Each person has a unique combination of DNA which forms his or her genetic code. 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We all evolved in the last 100,000 years from the same small number of tribes that migrated out of Africa and colonized the world.   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77870"/>
              </p:ext>
            </p:extLst>
          </p:nvPr>
        </p:nvGraphicFramePr>
        <p:xfrm>
          <a:off x="6858000" y="5029200"/>
          <a:ext cx="1524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1776679" imgH="1630375" progId="MS_ClipArt_Gallery.2">
                  <p:embed/>
                </p:oleObj>
              </mc:Choice>
              <mc:Fallback>
                <p:oleObj name="Clip" r:id="rId3" imgW="1776679" imgH="1630375" progId="MS_ClipArt_Gallery.2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5240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Human Genome Project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3422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 genes responsible for outward appearance are only .01 percent. 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People who lived near the equator evolved dark skin to protect from ultraviolet rays.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People who lived far from the equator evolved lighter skins to produce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vitamin D from very little sunlight.  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91986"/>
              </p:ext>
            </p:extLst>
          </p:nvPr>
        </p:nvGraphicFramePr>
        <p:xfrm>
          <a:off x="7162800" y="5029200"/>
          <a:ext cx="1524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1776679" imgH="1630375" progId="MS_ClipArt_Gallery.2">
                  <p:embed/>
                </p:oleObj>
              </mc:Choice>
              <mc:Fallback>
                <p:oleObj name="Clip" r:id="rId3" imgW="1776679" imgH="1630375" progId="MS_ClipArt_Gallery.2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15240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8610600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Communicating Across Cultures</a:t>
            </a:r>
          </a:p>
        </p:txBody>
      </p:sp>
      <p:pic>
        <p:nvPicPr>
          <p:cNvPr id="40963" name="Picture 3" descr="j01994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979474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Symbols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416800" cy="2965450"/>
          </a:xfrm>
        </p:spPr>
        <p:txBody>
          <a:bodyPr/>
          <a:lstStyle/>
          <a:p>
            <a:pPr>
              <a:defRPr/>
            </a:pPr>
            <a:r>
              <a:rPr lang="en-US" dirty="0"/>
              <a:t>Symbols are a word that stands for something else.</a:t>
            </a:r>
          </a:p>
          <a:p>
            <a:pPr>
              <a:defRPr/>
            </a:pPr>
            <a:r>
              <a:rPr lang="en-US" dirty="0"/>
              <a:t>Problems arise when we assume the symbol has only one meaning and that everyone understands the symbol the same say.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71284" y="244475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RACE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4000" y="1981200"/>
            <a:ext cx="2987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Arial" charset="0"/>
              </a:rPr>
              <a:t>LANGUAGE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46725" y="254000"/>
            <a:ext cx="22792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charset="0"/>
              </a:rPr>
              <a:t>TALENTS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7" y="3121025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Arial" charset="0"/>
              </a:rPr>
              <a:t>INTERESTS</a:t>
            </a:r>
            <a:endParaRPr lang="en-US" altLang="en-US" sz="3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64000" y="1278840"/>
            <a:ext cx="2287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HOBBIES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94025" y="2479675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charset="0"/>
              </a:rPr>
              <a:t>SPORTS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76800" y="3244850"/>
            <a:ext cx="239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chemeClr val="accent2"/>
                </a:solidFill>
                <a:latin typeface="Arial" charset="0"/>
              </a:rPr>
              <a:t>ABILITIES</a:t>
            </a:r>
            <a:endParaRPr lang="en-US" altLang="en-US" sz="3600" dirty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88620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>
                <a:solidFill>
                  <a:srgbClr val="F39FD1"/>
                </a:solidFill>
                <a:latin typeface="Arial" charset="0"/>
              </a:rPr>
              <a:t>POLITICS</a:t>
            </a:r>
            <a:endParaRPr lang="en-US" altLang="en-US" sz="3600">
              <a:latin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102350" y="2301875"/>
            <a:ext cx="275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solidFill>
                  <a:srgbClr val="00DFCA"/>
                </a:solidFill>
                <a:latin typeface="Book Antiqua" pitchFamily="18" charset="0"/>
              </a:rPr>
              <a:t>RELIGION</a:t>
            </a:r>
            <a:endParaRPr lang="en-US" altLang="en-US" sz="3600" dirty="0">
              <a:latin typeface="Book Antiqua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59300" y="4597400"/>
            <a:ext cx="3108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rgbClr val="00B0F0"/>
                </a:solidFill>
                <a:latin typeface="Arial" charset="0"/>
              </a:rPr>
              <a:t>HAIR COLOR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38312" y="4597400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HEIGHT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81200" y="5715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>
                <a:solidFill>
                  <a:srgbClr val="FCA4EB"/>
                </a:solidFill>
                <a:latin typeface="Arial" charset="0"/>
              </a:rPr>
              <a:t>PERSONALITIES</a:t>
            </a:r>
            <a:endParaRPr lang="en-US" altLang="en-U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  <p:bldP spid="1127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19200"/>
            <a:ext cx="7543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“Dog” has many meanings: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444750"/>
            <a:ext cx="3632200" cy="3200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He is a lucky dog.</a:t>
            </a:r>
          </a:p>
          <a:p>
            <a:pPr>
              <a:defRPr/>
            </a:pPr>
            <a:r>
              <a:rPr lang="en-US" sz="2800" dirty="0"/>
              <a:t>The book is dog-eared.</a:t>
            </a:r>
          </a:p>
          <a:p>
            <a:pPr>
              <a:defRPr/>
            </a:pPr>
            <a:r>
              <a:rPr lang="en-US" sz="2800" dirty="0"/>
              <a:t>My dogs hurt.</a:t>
            </a:r>
          </a:p>
          <a:p>
            <a:pPr>
              <a:defRPr/>
            </a:pPr>
            <a:r>
              <a:rPr lang="en-US" sz="2800" dirty="0"/>
              <a:t>May I have a doggy bag?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79925" y="1914525"/>
            <a:ext cx="3632200" cy="5111750"/>
          </a:xfrm>
        </p:spPr>
        <p:txBody>
          <a:bodyPr/>
          <a:lstStyle/>
          <a:p>
            <a:r>
              <a:rPr lang="en-US" dirty="0"/>
              <a:t>He led a dog’s life.</a:t>
            </a:r>
          </a:p>
          <a:p>
            <a:r>
              <a:rPr lang="en-US" dirty="0"/>
              <a:t>He was in the dog house.</a:t>
            </a:r>
          </a:p>
          <a:p>
            <a:r>
              <a:rPr lang="en-US" dirty="0"/>
              <a:t>Doggone it!</a:t>
            </a:r>
          </a:p>
          <a:p>
            <a:r>
              <a:rPr lang="en-US" dirty="0"/>
              <a:t>He at a hot dog.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4470400"/>
            <a:ext cx="56388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Communicating Across Cultures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4168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Communication is difficult and errors are likely.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message sent is not always the message received.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Give people time to think and respond.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Speaking louder does not help.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Check your understanding of the message.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Communicate Across Cultures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342265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feel insulted, remember that you can be misinterpreting the message.</a:t>
            </a:r>
          </a:p>
          <a:p>
            <a:pPr>
              <a:defRPr/>
            </a:pPr>
            <a:r>
              <a:rPr lang="en-US" dirty="0"/>
              <a:t>Remain calm and treat others with respect.</a:t>
            </a:r>
          </a:p>
          <a:p>
            <a:pPr>
              <a:defRPr/>
            </a:pPr>
            <a:r>
              <a:rPr lang="en-US" dirty="0"/>
              <a:t>Study a different language.</a:t>
            </a:r>
          </a:p>
          <a:p>
            <a:pPr>
              <a:defRPr/>
            </a:pPr>
            <a:r>
              <a:rPr lang="en-US" dirty="0"/>
              <a:t>Use nonverbal communication.</a:t>
            </a:r>
          </a:p>
          <a:p>
            <a:pPr>
              <a:defRPr/>
            </a:pPr>
            <a:r>
              <a:rPr lang="en-US" dirty="0"/>
              <a:t>Don’t forget your sense of humor!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Another type of diversity. . 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4864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Understanding Sexual Orientation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133600"/>
            <a:ext cx="7416800" cy="3346450"/>
          </a:xfrm>
        </p:spPr>
        <p:txBody>
          <a:bodyPr/>
          <a:lstStyle/>
          <a:p>
            <a:pPr>
              <a:defRPr/>
            </a:pPr>
            <a:r>
              <a:rPr lang="en-US" dirty="0"/>
              <a:t>10% of the population is gay, lesbian or bisexual. 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Homosexuality is not something that one chooses or learns to be.</a:t>
            </a:r>
          </a:p>
          <a:p>
            <a:pPr>
              <a:defRPr/>
            </a:pPr>
            <a:r>
              <a:rPr lang="en-US" dirty="0"/>
              <a:t>Approximately one out</a:t>
            </a:r>
            <a:br>
              <a:rPr lang="en-US" dirty="0"/>
            </a:br>
            <a:r>
              <a:rPr lang="en-US" dirty="0"/>
              <a:t>of four families has a gay</a:t>
            </a:r>
            <a:br>
              <a:rPr lang="en-US" dirty="0"/>
            </a:br>
            <a:r>
              <a:rPr lang="en-US" dirty="0"/>
              <a:t>member of the family.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35814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can you learn to appreciate diversity?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57600"/>
            <a:ext cx="645795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Appreciating Diversity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416800" cy="3727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Educate yourself about other cultures and people who are different from you.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Take pride in and explore your own heritage.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Value diversity and accept the differences of others.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View differences as an opportunity for learning.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Appreciating Diversity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416800" cy="3346450"/>
          </a:xfrm>
        </p:spPr>
        <p:txBody>
          <a:bodyPr/>
          <a:lstStyle/>
          <a:p>
            <a:pPr>
              <a:defRPr/>
            </a:pPr>
            <a:r>
              <a:rPr lang="en-US" dirty="0"/>
              <a:t>Travel to other countries.</a:t>
            </a:r>
          </a:p>
          <a:p>
            <a:pPr>
              <a:defRPr/>
            </a:pPr>
            <a:r>
              <a:rPr lang="en-US" dirty="0"/>
              <a:t>Study another language.</a:t>
            </a:r>
          </a:p>
          <a:p>
            <a:pPr>
              <a:defRPr/>
            </a:pPr>
            <a:r>
              <a:rPr lang="en-US" dirty="0"/>
              <a:t>Find common ground.</a:t>
            </a:r>
          </a:p>
          <a:p>
            <a:pPr>
              <a:defRPr/>
            </a:pPr>
            <a:r>
              <a:rPr lang="en-US" dirty="0"/>
              <a:t>Avoid judgments based on physical appearance.  </a:t>
            </a:r>
          </a:p>
          <a:p>
            <a:pPr>
              <a:defRPr/>
            </a:pPr>
            <a:r>
              <a:rPr lang="en-US" dirty="0"/>
              <a:t>Teach your children to value diversity.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Assignment: Diversity Poster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4200"/>
            <a:ext cx="3810000" cy="2971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Use the 5X8 card to describe what makes you unique.  Use drawings, magazine photos, colors.</a:t>
            </a:r>
            <a:endParaRPr lang="en-US" sz="2800" dirty="0"/>
          </a:p>
        </p:txBody>
      </p:sp>
      <p:graphicFrame>
        <p:nvGraphicFramePr>
          <p:cNvPr id="52228" name="Object 7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47232922"/>
              </p:ext>
            </p:extLst>
          </p:nvPr>
        </p:nvGraphicFramePr>
        <p:xfrm>
          <a:off x="5562600" y="3276600"/>
          <a:ext cx="2838450" cy="346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1507402" imgH="1837853" progId="MS_ClipArt_Gallery.2">
                  <p:embed/>
                </p:oleObj>
              </mc:Choice>
              <mc:Fallback>
                <p:oleObj name="Clip" r:id="rId3" imgW="1507402" imgH="1837853" progId="MS_ClipArt_Gallery.2">
                  <p:embed/>
                  <p:pic>
                    <p:nvPicPr>
                      <p:cNvPr id="522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2838450" cy="346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Diversity Poster</a:t>
            </a:r>
            <a:br>
              <a:rPr lang="en-US" dirty="0"/>
            </a:br>
            <a:endParaRPr lang="en-US" dirty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65710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Include language, culture,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sports, hobbies, religion, 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interests, values, or anything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else that makes you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Arial" charset="0"/>
              </a:rPr>
              <a:t>unique.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Find Someone Who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Please Do Not Include: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416800" cy="2813050"/>
          </a:xfrm>
        </p:spPr>
        <p:txBody>
          <a:bodyPr/>
          <a:lstStyle/>
          <a:p>
            <a:pPr>
              <a:defRPr/>
            </a:pPr>
            <a:r>
              <a:rPr lang="en-US"/>
              <a:t>Sex</a:t>
            </a:r>
          </a:p>
          <a:p>
            <a:pPr>
              <a:defRPr/>
            </a:pPr>
            <a:r>
              <a:rPr lang="en-US"/>
              <a:t>Guns</a:t>
            </a:r>
          </a:p>
          <a:p>
            <a:pPr>
              <a:defRPr/>
            </a:pPr>
            <a:r>
              <a:rPr lang="en-US"/>
              <a:t>Violence</a:t>
            </a:r>
          </a:p>
          <a:p>
            <a:pPr>
              <a:defRPr/>
            </a:pPr>
            <a:r>
              <a:rPr lang="en-US"/>
              <a:t>Drugs</a:t>
            </a:r>
          </a:p>
          <a:p>
            <a:pPr>
              <a:defRPr/>
            </a:pPr>
            <a:r>
              <a:rPr lang="en-US"/>
              <a:t>Alcohol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0960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Stages of Ethical Development:  </a:t>
            </a:r>
            <a:br>
              <a:rPr lang="en-US" sz="4000" dirty="0"/>
            </a:br>
            <a:r>
              <a:rPr lang="en-US" sz="4000" dirty="0"/>
              <a:t>William Perry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/>
              <a:t>Dualism</a:t>
            </a:r>
          </a:p>
          <a:p>
            <a:pPr>
              <a:defRPr/>
            </a:pPr>
            <a:r>
              <a:rPr lang="en-US" dirty="0"/>
              <a:t>Multiplicity</a:t>
            </a:r>
          </a:p>
          <a:p>
            <a:pPr>
              <a:defRPr/>
            </a:pPr>
            <a:r>
              <a:rPr lang="en-US" dirty="0"/>
              <a:t>Relativism</a:t>
            </a:r>
          </a:p>
          <a:p>
            <a:pPr>
              <a:defRPr/>
            </a:pPr>
            <a:r>
              <a:rPr lang="en-US" dirty="0"/>
              <a:t>Commitment</a:t>
            </a:r>
            <a:br>
              <a:rPr lang="en-US" dirty="0"/>
            </a:br>
            <a:r>
              <a:rPr lang="en-US" dirty="0"/>
              <a:t> in Relativism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4419600" cy="28254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Dualism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889250"/>
          </a:xfrm>
        </p:spPr>
        <p:txBody>
          <a:bodyPr/>
          <a:lstStyle/>
          <a:p>
            <a:pPr>
              <a:defRPr/>
            </a:pPr>
            <a:r>
              <a:rPr lang="en-US" dirty="0"/>
              <a:t>Think in terms of black or white, good or bad, right or wrong</a:t>
            </a:r>
          </a:p>
          <a:p>
            <a:pPr>
              <a:defRPr/>
            </a:pPr>
            <a:r>
              <a:rPr lang="en-US" dirty="0"/>
              <a:t>Role models or authorities determine what is “right”</a:t>
            </a:r>
          </a:p>
          <a:p>
            <a:pPr>
              <a:defRPr/>
            </a:pPr>
            <a:r>
              <a:rPr lang="en-US" dirty="0"/>
              <a:t>Decisions based on common stereotypes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Multiplicity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7416800" cy="3117850"/>
          </a:xfrm>
        </p:spPr>
        <p:txBody>
          <a:bodyPr/>
          <a:lstStyle/>
          <a:p>
            <a:pPr>
              <a:defRPr/>
            </a:pPr>
            <a:r>
              <a:rPr lang="en-US" dirty="0"/>
              <a:t>There are multiple possibilities and answers</a:t>
            </a:r>
          </a:p>
          <a:p>
            <a:pPr>
              <a:defRPr/>
            </a:pPr>
            <a:r>
              <a:rPr lang="en-US" dirty="0"/>
              <a:t>Authorities disagree on what is “right” or “wrong”</a:t>
            </a:r>
          </a:p>
          <a:p>
            <a:pPr>
              <a:defRPr/>
            </a:pPr>
            <a:r>
              <a:rPr lang="en-US" dirty="0"/>
              <a:t>We defend our position, but realize that everyone has a right to his or her opinion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Relativism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416800" cy="250825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right is based on our own values and culture</a:t>
            </a:r>
          </a:p>
          <a:p>
            <a:pPr>
              <a:defRPr/>
            </a:pPr>
            <a:r>
              <a:rPr lang="en-US" dirty="0"/>
              <a:t>We weigh the evidence and try to support our opinions based on data and evidence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Commitment in Relativism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416800" cy="3270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In an uncertain world, we make decisions about careers, politics, and personal relationships based on our personal values.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We make certain commitments about the way we wish to live our lives. 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We defend our values, but respect the values of others.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Keys to Success: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Diversity is valuable and people are important.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Dash Movie: </a:t>
            </a:r>
            <a:r>
              <a:rPr lang="en-US" sz="4000" dirty="0">
                <a:hlinkClick r:id="rId3"/>
              </a:rPr>
              <a:t>http://www.thedashmovie.com/</a:t>
            </a:r>
            <a:r>
              <a:rPr lang="en-US" sz="4000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0419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49781"/>
              </p:ext>
            </p:extLst>
          </p:nvPr>
        </p:nvGraphicFramePr>
        <p:xfrm>
          <a:off x="7848600" y="5562600"/>
          <a:ext cx="11971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60419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562600"/>
                        <a:ext cx="11971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Exploring Diversity</a:t>
            </a:r>
            <a:br>
              <a:rPr lang="en-US" dirty="0"/>
            </a:br>
            <a:endParaRPr lang="en-US" dirty="0"/>
          </a:p>
        </p:txBody>
      </p:sp>
      <p:pic>
        <p:nvPicPr>
          <p:cNvPr id="61443" name="Picture 3" descr="BD104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393950" cy="235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5638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Diversity is Increasing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6670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Colleges</a:t>
            </a:r>
          </a:p>
          <a:p>
            <a:pPr>
              <a:defRPr/>
            </a:pPr>
            <a:r>
              <a:rPr lang="en-US" dirty="0"/>
              <a:t>Businesses</a:t>
            </a:r>
          </a:p>
          <a:p>
            <a:pPr>
              <a:defRPr/>
            </a:pPr>
            <a:r>
              <a:rPr lang="en-US" dirty="0"/>
              <a:t>California</a:t>
            </a:r>
          </a:p>
          <a:p>
            <a:pPr>
              <a:defRPr/>
            </a:pPr>
            <a:r>
              <a:rPr lang="en-US" dirty="0"/>
              <a:t>USA</a:t>
            </a:r>
          </a:p>
          <a:p>
            <a:pPr>
              <a:defRPr/>
            </a:pPr>
            <a:r>
              <a:rPr lang="en-US" dirty="0"/>
              <a:t>The World</a:t>
            </a:r>
            <a:endParaRPr lang="en-US" sz="2800" dirty="0"/>
          </a:p>
        </p:txBody>
      </p:sp>
      <p:graphicFrame>
        <p:nvGraphicFramePr>
          <p:cNvPr id="8196" name="Object 7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71584998"/>
              </p:ext>
            </p:extLst>
          </p:nvPr>
        </p:nvGraphicFramePr>
        <p:xfrm>
          <a:off x="914400" y="2743200"/>
          <a:ext cx="38100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4206844" imgH="3426737" progId="MS_ClipArt_Gallery.2">
                  <p:embed/>
                </p:oleObj>
              </mc:Choice>
              <mc:Fallback>
                <p:oleObj name="Clip" r:id="rId3" imgW="4206844" imgH="3426737" progId="MS_ClipArt_Gallery.2">
                  <p:embed/>
                  <p:pic>
                    <p:nvPicPr>
                      <p:cNvPr id="81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81000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1447800"/>
            <a:ext cx="51054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Diversity is Important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295400"/>
            <a:ext cx="51816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Global Economy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990600"/>
            <a:ext cx="42672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Global Economy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2057400"/>
            <a:ext cx="7416800" cy="3194050"/>
          </a:xfrm>
        </p:spPr>
        <p:txBody>
          <a:bodyPr/>
          <a:lstStyle/>
          <a:p>
            <a:pPr>
              <a:defRPr/>
            </a:pPr>
            <a:r>
              <a:rPr lang="en-US" dirty="0"/>
              <a:t>Increased international trade</a:t>
            </a:r>
          </a:p>
          <a:p>
            <a:pPr>
              <a:defRPr/>
            </a:pPr>
            <a:r>
              <a:rPr lang="en-US" dirty="0"/>
              <a:t>NAFTA</a:t>
            </a:r>
          </a:p>
          <a:p>
            <a:pPr>
              <a:defRPr/>
            </a:pPr>
            <a:r>
              <a:rPr lang="en-US" dirty="0"/>
              <a:t>The Euro  </a:t>
            </a:r>
          </a:p>
        </p:txBody>
      </p:sp>
      <p:pic>
        <p:nvPicPr>
          <p:cNvPr id="11268" name="Picture 4" descr="j0245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667000"/>
            <a:ext cx="27098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148</TotalTime>
  <Words>1277</Words>
  <Application>Microsoft Office PowerPoint</Application>
  <PresentationFormat>On-screen Show (4:3)</PresentationFormat>
  <Paragraphs>214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Book Antiqua</vt:lpstr>
      <vt:lpstr>Monotype Sorts</vt:lpstr>
      <vt:lpstr>Tahoma</vt:lpstr>
      <vt:lpstr>template</vt:lpstr>
      <vt:lpstr>Clip</vt:lpstr>
      <vt:lpstr>Appreciating Diversity</vt:lpstr>
      <vt:lpstr>What is diversity?</vt:lpstr>
      <vt:lpstr>We Are All Different</vt:lpstr>
      <vt:lpstr>PowerPoint Presentation</vt:lpstr>
      <vt:lpstr>Exercise: Find Someone Who  </vt:lpstr>
      <vt:lpstr>Diversity is Increasing</vt:lpstr>
      <vt:lpstr>Diversity is Important</vt:lpstr>
      <vt:lpstr>Global Economy</vt:lpstr>
      <vt:lpstr>Global Economy</vt:lpstr>
      <vt:lpstr>Electronic Village</vt:lpstr>
      <vt:lpstr>The Electronic Village</vt:lpstr>
      <vt:lpstr>Success at school and work</vt:lpstr>
      <vt:lpstr>Video: A Class Divided (Brown Eyes, Blue Eyes) </vt:lpstr>
      <vt:lpstr>Exercise:  Exploring My Culture   </vt:lpstr>
      <vt:lpstr>PowerPoint Presentation</vt:lpstr>
      <vt:lpstr>Race</vt:lpstr>
      <vt:lpstr>Ethnicity</vt:lpstr>
      <vt:lpstr>Ethnocentrism</vt:lpstr>
      <vt:lpstr>Culture</vt:lpstr>
      <vt:lpstr>Gender and Sex</vt:lpstr>
      <vt:lpstr>Sexism </vt:lpstr>
      <vt:lpstr>Stereotype</vt:lpstr>
      <vt:lpstr>Exercise:  Exploring Stereotypes </vt:lpstr>
      <vt:lpstr>Why do we stereotype?</vt:lpstr>
      <vt:lpstr>Problems from Stereotypes</vt:lpstr>
      <vt:lpstr>Prejudice </vt:lpstr>
      <vt:lpstr>Discrimination </vt:lpstr>
      <vt:lpstr>Racism </vt:lpstr>
      <vt:lpstr>Cultural Pluralism</vt:lpstr>
      <vt:lpstr>Genocide</vt:lpstr>
      <vt:lpstr>About 7.2 Billion People in the World</vt:lpstr>
      <vt:lpstr>If an Extra Terrestrial arrived from another planet, how would they describe the average human?</vt:lpstr>
      <vt:lpstr>The Alien Report</vt:lpstr>
      <vt:lpstr>The Alien Report</vt:lpstr>
      <vt:lpstr>The Human Genome Project shows we are all alike inside.</vt:lpstr>
      <vt:lpstr>The Human Genome Project </vt:lpstr>
      <vt:lpstr>The Human Genome Project </vt:lpstr>
      <vt:lpstr>Communicating Across Cultures</vt:lpstr>
      <vt:lpstr>Symbols</vt:lpstr>
      <vt:lpstr>“Dog” has many meanings:</vt:lpstr>
      <vt:lpstr>Communicating Across Cultures</vt:lpstr>
      <vt:lpstr>Communicate Across Cultures</vt:lpstr>
      <vt:lpstr>Another type of diversity. . .</vt:lpstr>
      <vt:lpstr>Understanding Sexual Orientation</vt:lpstr>
      <vt:lpstr>How can you learn to appreciate diversity?</vt:lpstr>
      <vt:lpstr>Appreciating Diversity</vt:lpstr>
      <vt:lpstr>Appreciating Diversity</vt:lpstr>
      <vt:lpstr>Assignment: Diversity Poster</vt:lpstr>
      <vt:lpstr>Diversity Poster </vt:lpstr>
      <vt:lpstr>Please Do Not Include:</vt:lpstr>
      <vt:lpstr>Stages of Ethical Development:   William Perry</vt:lpstr>
      <vt:lpstr>Dualism</vt:lpstr>
      <vt:lpstr>Multiplicity</vt:lpstr>
      <vt:lpstr>Relativism</vt:lpstr>
      <vt:lpstr>Commitment in Relativism</vt:lpstr>
      <vt:lpstr>                       Keys to Success:   Diversity is valuable and people are important.  The Dash Movie: http://www.thedashmovie.com/  </vt:lpstr>
      <vt:lpstr>Exercise: Exploring Diversity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11</cp:revision>
  <dcterms:created xsi:type="dcterms:W3CDTF">2013-12-12T23:23:19Z</dcterms:created>
  <dcterms:modified xsi:type="dcterms:W3CDTF">2017-10-21T20:57:02Z</dcterms:modified>
</cp:coreProperties>
</file>